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CC5A331-C5DB-4559-89E1-ED5359549939}" v="43" dt="2019-06-12T09:14:21.73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61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arga\OneDrive%20-%20University%20of%20Bath\TEST_54_FAIL__SPRU_LU.txt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 sz="2400"/>
              <a:t>Control Points 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scatterChart>
        <c:scatterStyle val="lineMarker"/>
        <c:varyColors val="0"/>
        <c:ser>
          <c:idx val="0"/>
          <c:order val="0"/>
          <c:tx>
            <c:strRef>
              <c:f>TEST_54_FAIL__SPRU_LU!$K$1:$K$3</c:f>
              <c:strCache>
                <c:ptCount val="3"/>
                <c:pt idx="0">
                  <c:v>N</c:v>
                </c:pt>
                <c:pt idx="1">
                  <c:v>AveragedEngSpeed</c:v>
                </c:pt>
                <c:pt idx="2">
                  <c:v>1/min</c:v>
                </c:pt>
              </c:strCache>
            </c:strRef>
          </c:tx>
          <c:spPr>
            <a:ln w="1905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xVal>
            <c:numRef>
              <c:f>TEST_54_FAIL__SPRU_LU!$J$4:$J$179</c:f>
              <c:numCache>
                <c:formatCode>General</c:formatCode>
                <c:ptCount val="176"/>
                <c:pt idx="0">
                  <c:v>2.57</c:v>
                </c:pt>
                <c:pt idx="1">
                  <c:v>716.18</c:v>
                </c:pt>
                <c:pt idx="2">
                  <c:v>1435.3</c:v>
                </c:pt>
                <c:pt idx="3">
                  <c:v>1643.29</c:v>
                </c:pt>
                <c:pt idx="4">
                  <c:v>1731.02</c:v>
                </c:pt>
                <c:pt idx="5">
                  <c:v>1810.5</c:v>
                </c:pt>
                <c:pt idx="6">
                  <c:v>1903.55</c:v>
                </c:pt>
                <c:pt idx="7">
                  <c:v>1986.34</c:v>
                </c:pt>
                <c:pt idx="8">
                  <c:v>2080.63</c:v>
                </c:pt>
                <c:pt idx="9">
                  <c:v>2084.8200000000002</c:v>
                </c:pt>
                <c:pt idx="10">
                  <c:v>2087.3200000000002</c:v>
                </c:pt>
                <c:pt idx="11">
                  <c:v>2091.7199999999998</c:v>
                </c:pt>
                <c:pt idx="12">
                  <c:v>1733.43</c:v>
                </c:pt>
                <c:pt idx="13">
                  <c:v>1570.12</c:v>
                </c:pt>
                <c:pt idx="14">
                  <c:v>1323.6</c:v>
                </c:pt>
                <c:pt idx="15">
                  <c:v>1088.76</c:v>
                </c:pt>
                <c:pt idx="16">
                  <c:v>796.52</c:v>
                </c:pt>
                <c:pt idx="17">
                  <c:v>1999.99</c:v>
                </c:pt>
                <c:pt idx="18">
                  <c:v>2000.23</c:v>
                </c:pt>
                <c:pt idx="19">
                  <c:v>1999.29</c:v>
                </c:pt>
                <c:pt idx="20">
                  <c:v>1999.94</c:v>
                </c:pt>
                <c:pt idx="21">
                  <c:v>1985.49</c:v>
                </c:pt>
                <c:pt idx="22">
                  <c:v>1809.82</c:v>
                </c:pt>
                <c:pt idx="23">
                  <c:v>1800.05</c:v>
                </c:pt>
                <c:pt idx="24">
                  <c:v>1800.07</c:v>
                </c:pt>
                <c:pt idx="25">
                  <c:v>1800.29</c:v>
                </c:pt>
                <c:pt idx="26">
                  <c:v>1799.96</c:v>
                </c:pt>
                <c:pt idx="27">
                  <c:v>1800.42</c:v>
                </c:pt>
                <c:pt idx="28">
                  <c:v>1800.16</c:v>
                </c:pt>
                <c:pt idx="29">
                  <c:v>1600.14</c:v>
                </c:pt>
                <c:pt idx="30">
                  <c:v>1600.12</c:v>
                </c:pt>
                <c:pt idx="31">
                  <c:v>1599.73</c:v>
                </c:pt>
                <c:pt idx="32">
                  <c:v>1599.88</c:v>
                </c:pt>
                <c:pt idx="33">
                  <c:v>1599.72</c:v>
                </c:pt>
                <c:pt idx="34">
                  <c:v>1600.17</c:v>
                </c:pt>
                <c:pt idx="35">
                  <c:v>1599.96</c:v>
                </c:pt>
                <c:pt idx="36">
                  <c:v>1599.92</c:v>
                </c:pt>
                <c:pt idx="37">
                  <c:v>1599.9</c:v>
                </c:pt>
                <c:pt idx="38">
                  <c:v>1599.54</c:v>
                </c:pt>
                <c:pt idx="39">
                  <c:v>1400.87</c:v>
                </c:pt>
                <c:pt idx="40">
                  <c:v>1400</c:v>
                </c:pt>
                <c:pt idx="41">
                  <c:v>1399.97</c:v>
                </c:pt>
                <c:pt idx="42">
                  <c:v>1400.09</c:v>
                </c:pt>
                <c:pt idx="43">
                  <c:v>1400.14</c:v>
                </c:pt>
                <c:pt idx="44">
                  <c:v>1400.01</c:v>
                </c:pt>
                <c:pt idx="45">
                  <c:v>1400.04</c:v>
                </c:pt>
                <c:pt idx="46">
                  <c:v>1399.99</c:v>
                </c:pt>
                <c:pt idx="47">
                  <c:v>1400.39</c:v>
                </c:pt>
                <c:pt idx="48">
                  <c:v>1400.08</c:v>
                </c:pt>
                <c:pt idx="49">
                  <c:v>1400.04</c:v>
                </c:pt>
                <c:pt idx="50">
                  <c:v>1399.79</c:v>
                </c:pt>
                <c:pt idx="51">
                  <c:v>1200.01</c:v>
                </c:pt>
                <c:pt idx="52">
                  <c:v>1200.0999999999999</c:v>
                </c:pt>
                <c:pt idx="53">
                  <c:v>1200.04</c:v>
                </c:pt>
                <c:pt idx="54">
                  <c:v>1200.05</c:v>
                </c:pt>
                <c:pt idx="55">
                  <c:v>1200.08</c:v>
                </c:pt>
                <c:pt idx="56">
                  <c:v>1200.1099999999999</c:v>
                </c:pt>
                <c:pt idx="57">
                  <c:v>1199.98</c:v>
                </c:pt>
                <c:pt idx="58">
                  <c:v>1199.6600000000001</c:v>
                </c:pt>
                <c:pt idx="59">
                  <c:v>1200.04</c:v>
                </c:pt>
                <c:pt idx="60">
                  <c:v>1199.94</c:v>
                </c:pt>
                <c:pt idx="61">
                  <c:v>1200.03</c:v>
                </c:pt>
                <c:pt idx="62">
                  <c:v>1199.8599999999999</c:v>
                </c:pt>
                <c:pt idx="63">
                  <c:v>1198.76</c:v>
                </c:pt>
                <c:pt idx="64">
                  <c:v>713.07</c:v>
                </c:pt>
                <c:pt idx="65">
                  <c:v>998.89</c:v>
                </c:pt>
                <c:pt idx="66">
                  <c:v>1000.03</c:v>
                </c:pt>
                <c:pt idx="67">
                  <c:v>1000.08</c:v>
                </c:pt>
                <c:pt idx="68">
                  <c:v>1000.19</c:v>
                </c:pt>
                <c:pt idx="69">
                  <c:v>1000.05</c:v>
                </c:pt>
                <c:pt idx="70">
                  <c:v>999.77</c:v>
                </c:pt>
                <c:pt idx="71">
                  <c:v>1000.07</c:v>
                </c:pt>
                <c:pt idx="72">
                  <c:v>1000.09</c:v>
                </c:pt>
                <c:pt idx="73">
                  <c:v>999.85</c:v>
                </c:pt>
                <c:pt idx="74">
                  <c:v>1000.19</c:v>
                </c:pt>
                <c:pt idx="75">
                  <c:v>1000.11</c:v>
                </c:pt>
                <c:pt idx="76">
                  <c:v>1000.06</c:v>
                </c:pt>
                <c:pt idx="77">
                  <c:v>1000.02</c:v>
                </c:pt>
                <c:pt idx="78">
                  <c:v>1000.21</c:v>
                </c:pt>
                <c:pt idx="79">
                  <c:v>800.11</c:v>
                </c:pt>
                <c:pt idx="80">
                  <c:v>800.54</c:v>
                </c:pt>
                <c:pt idx="81">
                  <c:v>800.07</c:v>
                </c:pt>
                <c:pt idx="82">
                  <c:v>800.52</c:v>
                </c:pt>
                <c:pt idx="83">
                  <c:v>800.03</c:v>
                </c:pt>
                <c:pt idx="84">
                  <c:v>800.17</c:v>
                </c:pt>
                <c:pt idx="85">
                  <c:v>800.08</c:v>
                </c:pt>
                <c:pt idx="86">
                  <c:v>799.92</c:v>
                </c:pt>
                <c:pt idx="87">
                  <c:v>799.33</c:v>
                </c:pt>
                <c:pt idx="88">
                  <c:v>799.83</c:v>
                </c:pt>
                <c:pt idx="89">
                  <c:v>799.97</c:v>
                </c:pt>
                <c:pt idx="90">
                  <c:v>799.6</c:v>
                </c:pt>
                <c:pt idx="91">
                  <c:v>799.94</c:v>
                </c:pt>
                <c:pt idx="92">
                  <c:v>801</c:v>
                </c:pt>
                <c:pt idx="93">
                  <c:v>716.88</c:v>
                </c:pt>
                <c:pt idx="94">
                  <c:v>600.03</c:v>
                </c:pt>
                <c:pt idx="95">
                  <c:v>601.27</c:v>
                </c:pt>
                <c:pt idx="96">
                  <c:v>599.69000000000005</c:v>
                </c:pt>
                <c:pt idx="97">
                  <c:v>600</c:v>
                </c:pt>
                <c:pt idx="98">
                  <c:v>600.03</c:v>
                </c:pt>
                <c:pt idx="99">
                  <c:v>600.17999999999995</c:v>
                </c:pt>
                <c:pt idx="100">
                  <c:v>599.49</c:v>
                </c:pt>
                <c:pt idx="101">
                  <c:v>600.03</c:v>
                </c:pt>
                <c:pt idx="102">
                  <c:v>600.14</c:v>
                </c:pt>
                <c:pt idx="103">
                  <c:v>599.96</c:v>
                </c:pt>
                <c:pt idx="104">
                  <c:v>599.87</c:v>
                </c:pt>
                <c:pt idx="105">
                  <c:v>600.35</c:v>
                </c:pt>
                <c:pt idx="106">
                  <c:v>600.36</c:v>
                </c:pt>
                <c:pt idx="107">
                  <c:v>600.36</c:v>
                </c:pt>
                <c:pt idx="108">
                  <c:v>600.27</c:v>
                </c:pt>
                <c:pt idx="109">
                  <c:v>602.26</c:v>
                </c:pt>
                <c:pt idx="110">
                  <c:v>495.58</c:v>
                </c:pt>
                <c:pt idx="111">
                  <c:v>400.53</c:v>
                </c:pt>
                <c:pt idx="112">
                  <c:v>399.95</c:v>
                </c:pt>
                <c:pt idx="113">
                  <c:v>400.19</c:v>
                </c:pt>
                <c:pt idx="114">
                  <c:v>400.26</c:v>
                </c:pt>
                <c:pt idx="115">
                  <c:v>399.76</c:v>
                </c:pt>
                <c:pt idx="116">
                  <c:v>399.82</c:v>
                </c:pt>
                <c:pt idx="117">
                  <c:v>400</c:v>
                </c:pt>
                <c:pt idx="118">
                  <c:v>399.96</c:v>
                </c:pt>
                <c:pt idx="119">
                  <c:v>399.69</c:v>
                </c:pt>
                <c:pt idx="120">
                  <c:v>400.05</c:v>
                </c:pt>
                <c:pt idx="121">
                  <c:v>400.07</c:v>
                </c:pt>
                <c:pt idx="122">
                  <c:v>400.06</c:v>
                </c:pt>
                <c:pt idx="123">
                  <c:v>400.1</c:v>
                </c:pt>
                <c:pt idx="124">
                  <c:v>400.74</c:v>
                </c:pt>
                <c:pt idx="125">
                  <c:v>399.96</c:v>
                </c:pt>
                <c:pt idx="126">
                  <c:v>199.93</c:v>
                </c:pt>
                <c:pt idx="127">
                  <c:v>198.09</c:v>
                </c:pt>
                <c:pt idx="128">
                  <c:v>200.07</c:v>
                </c:pt>
                <c:pt idx="129">
                  <c:v>200.12</c:v>
                </c:pt>
                <c:pt idx="130">
                  <c:v>200.03</c:v>
                </c:pt>
                <c:pt idx="131">
                  <c:v>200</c:v>
                </c:pt>
                <c:pt idx="132">
                  <c:v>199.77</c:v>
                </c:pt>
                <c:pt idx="133">
                  <c:v>199.99</c:v>
                </c:pt>
                <c:pt idx="134">
                  <c:v>200.09</c:v>
                </c:pt>
                <c:pt idx="135">
                  <c:v>200.05</c:v>
                </c:pt>
                <c:pt idx="136">
                  <c:v>199.87</c:v>
                </c:pt>
                <c:pt idx="137">
                  <c:v>199.85</c:v>
                </c:pt>
                <c:pt idx="138">
                  <c:v>200.06</c:v>
                </c:pt>
                <c:pt idx="139">
                  <c:v>200.08</c:v>
                </c:pt>
                <c:pt idx="140">
                  <c:v>200.13</c:v>
                </c:pt>
                <c:pt idx="141">
                  <c:v>202.43</c:v>
                </c:pt>
                <c:pt idx="142">
                  <c:v>180.87</c:v>
                </c:pt>
                <c:pt idx="143">
                  <c:v>0.36</c:v>
                </c:pt>
                <c:pt idx="144">
                  <c:v>-0.16</c:v>
                </c:pt>
                <c:pt idx="145">
                  <c:v>-0.02</c:v>
                </c:pt>
                <c:pt idx="146">
                  <c:v>0.71</c:v>
                </c:pt>
                <c:pt idx="147">
                  <c:v>-0.03</c:v>
                </c:pt>
                <c:pt idx="148">
                  <c:v>0.21</c:v>
                </c:pt>
                <c:pt idx="149">
                  <c:v>0.02</c:v>
                </c:pt>
                <c:pt idx="150">
                  <c:v>-0.03</c:v>
                </c:pt>
                <c:pt idx="151">
                  <c:v>0.13</c:v>
                </c:pt>
                <c:pt idx="152">
                  <c:v>0.01</c:v>
                </c:pt>
                <c:pt idx="153">
                  <c:v>-0.03</c:v>
                </c:pt>
                <c:pt idx="154">
                  <c:v>0.01</c:v>
                </c:pt>
                <c:pt idx="155">
                  <c:v>0.04</c:v>
                </c:pt>
                <c:pt idx="156">
                  <c:v>-1.88</c:v>
                </c:pt>
                <c:pt idx="157">
                  <c:v>0.01</c:v>
                </c:pt>
                <c:pt idx="158">
                  <c:v>7.0000000000000007E-2</c:v>
                </c:pt>
                <c:pt idx="159">
                  <c:v>-245.14</c:v>
                </c:pt>
                <c:pt idx="160">
                  <c:v>-228.18</c:v>
                </c:pt>
                <c:pt idx="161">
                  <c:v>-213.62</c:v>
                </c:pt>
                <c:pt idx="162">
                  <c:v>-202.3</c:v>
                </c:pt>
                <c:pt idx="163">
                  <c:v>-191.29</c:v>
                </c:pt>
                <c:pt idx="164">
                  <c:v>-180.97</c:v>
                </c:pt>
                <c:pt idx="165">
                  <c:v>-171.02</c:v>
                </c:pt>
                <c:pt idx="166">
                  <c:v>-161.47999999999999</c:v>
                </c:pt>
                <c:pt idx="167">
                  <c:v>-151.58000000000001</c:v>
                </c:pt>
                <c:pt idx="168">
                  <c:v>-143.43</c:v>
                </c:pt>
                <c:pt idx="169">
                  <c:v>-135.26</c:v>
                </c:pt>
                <c:pt idx="170">
                  <c:v>-127.32</c:v>
                </c:pt>
                <c:pt idx="171">
                  <c:v>-119.19</c:v>
                </c:pt>
                <c:pt idx="172">
                  <c:v>-112.01</c:v>
                </c:pt>
                <c:pt idx="173">
                  <c:v>-105.41</c:v>
                </c:pt>
                <c:pt idx="174">
                  <c:v>-100.02</c:v>
                </c:pt>
                <c:pt idx="175">
                  <c:v>-75.98</c:v>
                </c:pt>
              </c:numCache>
            </c:numRef>
          </c:xVal>
          <c:yVal>
            <c:numRef>
              <c:f>TEST_54_FAIL__SPRU_LU!$K$4:$K$179</c:f>
              <c:numCache>
                <c:formatCode>General</c:formatCode>
                <c:ptCount val="176"/>
                <c:pt idx="0">
                  <c:v>2200</c:v>
                </c:pt>
                <c:pt idx="1">
                  <c:v>2100</c:v>
                </c:pt>
                <c:pt idx="2">
                  <c:v>2000</c:v>
                </c:pt>
                <c:pt idx="3">
                  <c:v>1900</c:v>
                </c:pt>
                <c:pt idx="4">
                  <c:v>1800</c:v>
                </c:pt>
                <c:pt idx="5">
                  <c:v>1700</c:v>
                </c:pt>
                <c:pt idx="6">
                  <c:v>1600</c:v>
                </c:pt>
                <c:pt idx="7">
                  <c:v>1500</c:v>
                </c:pt>
                <c:pt idx="8">
                  <c:v>1400</c:v>
                </c:pt>
                <c:pt idx="9">
                  <c:v>1300</c:v>
                </c:pt>
                <c:pt idx="10">
                  <c:v>1200</c:v>
                </c:pt>
                <c:pt idx="11">
                  <c:v>1100</c:v>
                </c:pt>
                <c:pt idx="12">
                  <c:v>1000</c:v>
                </c:pt>
                <c:pt idx="13">
                  <c:v>900</c:v>
                </c:pt>
                <c:pt idx="14">
                  <c:v>800</c:v>
                </c:pt>
                <c:pt idx="15">
                  <c:v>700</c:v>
                </c:pt>
                <c:pt idx="16">
                  <c:v>600</c:v>
                </c:pt>
                <c:pt idx="17">
                  <c:v>1100</c:v>
                </c:pt>
                <c:pt idx="18">
                  <c:v>1200</c:v>
                </c:pt>
                <c:pt idx="19">
                  <c:v>1300</c:v>
                </c:pt>
                <c:pt idx="20">
                  <c:v>1400</c:v>
                </c:pt>
                <c:pt idx="21">
                  <c:v>1500</c:v>
                </c:pt>
                <c:pt idx="22">
                  <c:v>1700</c:v>
                </c:pt>
                <c:pt idx="23">
                  <c:v>1600</c:v>
                </c:pt>
                <c:pt idx="24">
                  <c:v>1500</c:v>
                </c:pt>
                <c:pt idx="25">
                  <c:v>1400</c:v>
                </c:pt>
                <c:pt idx="26">
                  <c:v>1300</c:v>
                </c:pt>
                <c:pt idx="27">
                  <c:v>1200</c:v>
                </c:pt>
                <c:pt idx="28">
                  <c:v>1100</c:v>
                </c:pt>
                <c:pt idx="29">
                  <c:v>1000</c:v>
                </c:pt>
                <c:pt idx="30">
                  <c:v>1100</c:v>
                </c:pt>
                <c:pt idx="31">
                  <c:v>1200</c:v>
                </c:pt>
                <c:pt idx="32">
                  <c:v>1300</c:v>
                </c:pt>
                <c:pt idx="33">
                  <c:v>1400</c:v>
                </c:pt>
                <c:pt idx="34">
                  <c:v>1500</c:v>
                </c:pt>
                <c:pt idx="35">
                  <c:v>1600</c:v>
                </c:pt>
                <c:pt idx="36">
                  <c:v>1700</c:v>
                </c:pt>
                <c:pt idx="37">
                  <c:v>1800</c:v>
                </c:pt>
                <c:pt idx="38">
                  <c:v>1900</c:v>
                </c:pt>
                <c:pt idx="39">
                  <c:v>2000</c:v>
                </c:pt>
                <c:pt idx="40">
                  <c:v>1900</c:v>
                </c:pt>
                <c:pt idx="41">
                  <c:v>1800</c:v>
                </c:pt>
                <c:pt idx="42">
                  <c:v>1700</c:v>
                </c:pt>
                <c:pt idx="43">
                  <c:v>1600</c:v>
                </c:pt>
                <c:pt idx="44">
                  <c:v>1500</c:v>
                </c:pt>
                <c:pt idx="45">
                  <c:v>1400</c:v>
                </c:pt>
                <c:pt idx="46">
                  <c:v>1300</c:v>
                </c:pt>
                <c:pt idx="47">
                  <c:v>1200</c:v>
                </c:pt>
                <c:pt idx="48">
                  <c:v>1100</c:v>
                </c:pt>
                <c:pt idx="49">
                  <c:v>1000</c:v>
                </c:pt>
                <c:pt idx="50">
                  <c:v>900</c:v>
                </c:pt>
                <c:pt idx="51">
                  <c:v>800</c:v>
                </c:pt>
                <c:pt idx="52">
                  <c:v>900</c:v>
                </c:pt>
                <c:pt idx="53">
                  <c:v>1000</c:v>
                </c:pt>
                <c:pt idx="54">
                  <c:v>1100</c:v>
                </c:pt>
                <c:pt idx="55">
                  <c:v>1200</c:v>
                </c:pt>
                <c:pt idx="56">
                  <c:v>1300</c:v>
                </c:pt>
                <c:pt idx="57">
                  <c:v>1400</c:v>
                </c:pt>
                <c:pt idx="58">
                  <c:v>1500</c:v>
                </c:pt>
                <c:pt idx="59">
                  <c:v>1600</c:v>
                </c:pt>
                <c:pt idx="60">
                  <c:v>1700</c:v>
                </c:pt>
                <c:pt idx="61">
                  <c:v>1800</c:v>
                </c:pt>
                <c:pt idx="62">
                  <c:v>1900</c:v>
                </c:pt>
                <c:pt idx="63">
                  <c:v>2000</c:v>
                </c:pt>
                <c:pt idx="64">
                  <c:v>2100</c:v>
                </c:pt>
                <c:pt idx="65">
                  <c:v>2000</c:v>
                </c:pt>
                <c:pt idx="66">
                  <c:v>1900</c:v>
                </c:pt>
                <c:pt idx="67">
                  <c:v>1800</c:v>
                </c:pt>
                <c:pt idx="68">
                  <c:v>1700</c:v>
                </c:pt>
                <c:pt idx="69">
                  <c:v>1600</c:v>
                </c:pt>
                <c:pt idx="70">
                  <c:v>1500</c:v>
                </c:pt>
                <c:pt idx="71">
                  <c:v>1400</c:v>
                </c:pt>
                <c:pt idx="72">
                  <c:v>1300</c:v>
                </c:pt>
                <c:pt idx="73">
                  <c:v>1200</c:v>
                </c:pt>
                <c:pt idx="74">
                  <c:v>1100</c:v>
                </c:pt>
                <c:pt idx="75">
                  <c:v>1000</c:v>
                </c:pt>
                <c:pt idx="76">
                  <c:v>900</c:v>
                </c:pt>
                <c:pt idx="77">
                  <c:v>800</c:v>
                </c:pt>
                <c:pt idx="78">
                  <c:v>700</c:v>
                </c:pt>
                <c:pt idx="79">
                  <c:v>700</c:v>
                </c:pt>
                <c:pt idx="80">
                  <c:v>800</c:v>
                </c:pt>
                <c:pt idx="81">
                  <c:v>900</c:v>
                </c:pt>
                <c:pt idx="82">
                  <c:v>1000</c:v>
                </c:pt>
                <c:pt idx="83">
                  <c:v>1100</c:v>
                </c:pt>
                <c:pt idx="84">
                  <c:v>1200</c:v>
                </c:pt>
                <c:pt idx="85">
                  <c:v>1300</c:v>
                </c:pt>
                <c:pt idx="86">
                  <c:v>1400</c:v>
                </c:pt>
                <c:pt idx="87">
                  <c:v>1500</c:v>
                </c:pt>
                <c:pt idx="88">
                  <c:v>1600</c:v>
                </c:pt>
                <c:pt idx="89">
                  <c:v>1700</c:v>
                </c:pt>
                <c:pt idx="90">
                  <c:v>1800</c:v>
                </c:pt>
                <c:pt idx="91">
                  <c:v>1900</c:v>
                </c:pt>
                <c:pt idx="92">
                  <c:v>2000</c:v>
                </c:pt>
                <c:pt idx="93">
                  <c:v>2100</c:v>
                </c:pt>
                <c:pt idx="94">
                  <c:v>2100</c:v>
                </c:pt>
                <c:pt idx="95">
                  <c:v>2000</c:v>
                </c:pt>
                <c:pt idx="96">
                  <c:v>1900</c:v>
                </c:pt>
                <c:pt idx="97">
                  <c:v>1800</c:v>
                </c:pt>
                <c:pt idx="98">
                  <c:v>1700</c:v>
                </c:pt>
                <c:pt idx="99">
                  <c:v>1600</c:v>
                </c:pt>
                <c:pt idx="100">
                  <c:v>1500</c:v>
                </c:pt>
                <c:pt idx="101">
                  <c:v>1400</c:v>
                </c:pt>
                <c:pt idx="102">
                  <c:v>1300</c:v>
                </c:pt>
                <c:pt idx="103">
                  <c:v>1200</c:v>
                </c:pt>
                <c:pt idx="104">
                  <c:v>1100</c:v>
                </c:pt>
                <c:pt idx="105">
                  <c:v>1000</c:v>
                </c:pt>
                <c:pt idx="106">
                  <c:v>900</c:v>
                </c:pt>
                <c:pt idx="107">
                  <c:v>800</c:v>
                </c:pt>
                <c:pt idx="108">
                  <c:v>700</c:v>
                </c:pt>
                <c:pt idx="109">
                  <c:v>600</c:v>
                </c:pt>
                <c:pt idx="110">
                  <c:v>600</c:v>
                </c:pt>
                <c:pt idx="111">
                  <c:v>700</c:v>
                </c:pt>
                <c:pt idx="112">
                  <c:v>800</c:v>
                </c:pt>
                <c:pt idx="113">
                  <c:v>900</c:v>
                </c:pt>
                <c:pt idx="114">
                  <c:v>1000</c:v>
                </c:pt>
                <c:pt idx="115">
                  <c:v>1100</c:v>
                </c:pt>
                <c:pt idx="116">
                  <c:v>1200</c:v>
                </c:pt>
                <c:pt idx="117">
                  <c:v>1300</c:v>
                </c:pt>
                <c:pt idx="118">
                  <c:v>1400</c:v>
                </c:pt>
                <c:pt idx="119">
                  <c:v>1500</c:v>
                </c:pt>
                <c:pt idx="120">
                  <c:v>1600</c:v>
                </c:pt>
                <c:pt idx="121">
                  <c:v>1700</c:v>
                </c:pt>
                <c:pt idx="122">
                  <c:v>1800</c:v>
                </c:pt>
                <c:pt idx="123">
                  <c:v>1900</c:v>
                </c:pt>
                <c:pt idx="124">
                  <c:v>2000</c:v>
                </c:pt>
                <c:pt idx="125">
                  <c:v>2100</c:v>
                </c:pt>
                <c:pt idx="126">
                  <c:v>2100</c:v>
                </c:pt>
                <c:pt idx="127">
                  <c:v>2000</c:v>
                </c:pt>
                <c:pt idx="128">
                  <c:v>1900</c:v>
                </c:pt>
                <c:pt idx="129">
                  <c:v>1800</c:v>
                </c:pt>
                <c:pt idx="130">
                  <c:v>1700</c:v>
                </c:pt>
                <c:pt idx="131">
                  <c:v>1600</c:v>
                </c:pt>
                <c:pt idx="132">
                  <c:v>1500</c:v>
                </c:pt>
                <c:pt idx="133">
                  <c:v>1400</c:v>
                </c:pt>
                <c:pt idx="134">
                  <c:v>1300</c:v>
                </c:pt>
                <c:pt idx="135">
                  <c:v>1200</c:v>
                </c:pt>
                <c:pt idx="136">
                  <c:v>1100</c:v>
                </c:pt>
                <c:pt idx="137">
                  <c:v>1000</c:v>
                </c:pt>
                <c:pt idx="138">
                  <c:v>900</c:v>
                </c:pt>
                <c:pt idx="139">
                  <c:v>800</c:v>
                </c:pt>
                <c:pt idx="140">
                  <c:v>700</c:v>
                </c:pt>
                <c:pt idx="141">
                  <c:v>600</c:v>
                </c:pt>
                <c:pt idx="142">
                  <c:v>600</c:v>
                </c:pt>
                <c:pt idx="143">
                  <c:v>700</c:v>
                </c:pt>
                <c:pt idx="144">
                  <c:v>800</c:v>
                </c:pt>
                <c:pt idx="145">
                  <c:v>900</c:v>
                </c:pt>
                <c:pt idx="146">
                  <c:v>1000</c:v>
                </c:pt>
                <c:pt idx="147">
                  <c:v>1100</c:v>
                </c:pt>
                <c:pt idx="148">
                  <c:v>1200</c:v>
                </c:pt>
                <c:pt idx="149">
                  <c:v>1300</c:v>
                </c:pt>
                <c:pt idx="150">
                  <c:v>1400</c:v>
                </c:pt>
                <c:pt idx="151">
                  <c:v>1500</c:v>
                </c:pt>
                <c:pt idx="152">
                  <c:v>1600</c:v>
                </c:pt>
                <c:pt idx="153">
                  <c:v>1700</c:v>
                </c:pt>
                <c:pt idx="154">
                  <c:v>1800</c:v>
                </c:pt>
                <c:pt idx="155">
                  <c:v>1900</c:v>
                </c:pt>
                <c:pt idx="156">
                  <c:v>2000</c:v>
                </c:pt>
                <c:pt idx="157">
                  <c:v>2100</c:v>
                </c:pt>
                <c:pt idx="158">
                  <c:v>2200</c:v>
                </c:pt>
                <c:pt idx="159">
                  <c:v>2200</c:v>
                </c:pt>
                <c:pt idx="160">
                  <c:v>2100</c:v>
                </c:pt>
                <c:pt idx="161">
                  <c:v>2000</c:v>
                </c:pt>
                <c:pt idx="162">
                  <c:v>1900</c:v>
                </c:pt>
                <c:pt idx="163">
                  <c:v>1800</c:v>
                </c:pt>
                <c:pt idx="164">
                  <c:v>1700</c:v>
                </c:pt>
                <c:pt idx="165">
                  <c:v>1600</c:v>
                </c:pt>
                <c:pt idx="166">
                  <c:v>1500</c:v>
                </c:pt>
                <c:pt idx="167">
                  <c:v>1400</c:v>
                </c:pt>
                <c:pt idx="168">
                  <c:v>1300</c:v>
                </c:pt>
                <c:pt idx="169">
                  <c:v>1200</c:v>
                </c:pt>
                <c:pt idx="170">
                  <c:v>1100</c:v>
                </c:pt>
                <c:pt idx="171">
                  <c:v>1000</c:v>
                </c:pt>
                <c:pt idx="172">
                  <c:v>900</c:v>
                </c:pt>
                <c:pt idx="173">
                  <c:v>800</c:v>
                </c:pt>
                <c:pt idx="174">
                  <c:v>700</c:v>
                </c:pt>
                <c:pt idx="175">
                  <c:v>600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17F9-495D-8B70-FA620A10086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321757040"/>
        <c:axId val="321751464"/>
      </c:scatterChart>
      <c:valAx>
        <c:axId val="321757040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GB" sz="1600"/>
                  <a:t>Average Lever Arm Torque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6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21751464"/>
        <c:crosses val="autoZero"/>
        <c:crossBetween val="midCat"/>
      </c:valAx>
      <c:valAx>
        <c:axId val="32175146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600"/>
                  <a:t>Average Engine Speed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6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21757040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9F88CF-971C-4BB7-82CD-DDFEC66F3D5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5262A13-30FE-4A43-B40A-6CF0AC093D4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85E287-11D4-46C4-B1CB-D1E7B1EB68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4282D-8B73-473B-B6D7-AAA39859985C}" type="datetimeFigureOut">
              <a:rPr lang="en-GB" smtClean="0"/>
              <a:t>12/06/2019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0B305A-5BBE-48D3-970B-094F3A8F9B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AA0EB1-D3F8-4B6B-8C6C-E462E27368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2C11A-3509-4A12-BE00-70D47A1178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48370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7948F5-4642-4F72-841F-9CF9E0D99D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A8DDA67-85C8-4E4F-86F0-C847EA7A9C4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B291D3-1138-42CE-82D4-CD68E04087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4282D-8B73-473B-B6D7-AAA39859985C}" type="datetimeFigureOut">
              <a:rPr lang="en-GB" smtClean="0"/>
              <a:t>12/06/2019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3C0681-80CA-4005-924D-CAD0342617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91D90E-E4B5-4853-9794-D2E827B2AD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2C11A-3509-4A12-BE00-70D47A1178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41678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3DE2B8F-F0E5-41F9-9371-9B387207D49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FA8BD22-E2AE-4549-BE16-2DC7ABC6254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457F6A-90C0-4F79-8D0A-6EE8927066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4282D-8B73-473B-B6D7-AAA39859985C}" type="datetimeFigureOut">
              <a:rPr lang="en-GB" smtClean="0"/>
              <a:t>12/06/2019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E4186D-F744-4C18-BDAB-B9B955BA9B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5DB3A2-C34A-41EB-BC57-A8DB1103F1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2C11A-3509-4A12-BE00-70D47A1178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56717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2C0FFE-4FF8-4D15-B9C7-24175A86F7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E507ED-366B-4B44-9B78-0F11A48B6A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E6BB42-A63F-4942-AB48-CE161A5378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4282D-8B73-473B-B6D7-AAA39859985C}" type="datetimeFigureOut">
              <a:rPr lang="en-GB" smtClean="0"/>
              <a:t>12/06/2019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AE7D21-FA81-4CE6-B396-82BFB10938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817F49-1F29-4284-A6BC-634AE29D94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2C11A-3509-4A12-BE00-70D47A1178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21986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2C6F3E-6424-4C77-8AFF-C7F1DEF8ED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B675324-28CC-4EDB-BB6E-E2C6FCD9D4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808C4B-9EE8-4107-A35C-EDF4195CEA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4282D-8B73-473B-B6D7-AAA39859985C}" type="datetimeFigureOut">
              <a:rPr lang="en-GB" smtClean="0"/>
              <a:t>12/06/2019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44D685-9A22-496E-8B8F-61488E303B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BE02F4-8D0E-472B-BC35-01786AE40B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2C11A-3509-4A12-BE00-70D47A1178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16854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1DFAEE-7AFC-406B-9536-42971CCA17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0C1855-269C-4E13-BB3A-FD6A5EC8EA2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A3B7690-4B76-4AB2-80C3-993343C85E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3D45F87-1F82-4D95-8999-11EB865D2F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4282D-8B73-473B-B6D7-AAA39859985C}" type="datetimeFigureOut">
              <a:rPr lang="en-GB" smtClean="0"/>
              <a:t>12/06/2019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520FEC3-34CE-40D7-B1EF-EF2AF5A809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10AF7EE-E240-41C6-B400-ECE88CC837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2C11A-3509-4A12-BE00-70D47A1178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24246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196EB5-0FAC-495B-AB0E-137B22BC9E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75CE1FD-B5F5-490B-9534-A8454F7F04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42D873A-081D-4035-B3E6-C24CC03FA82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AF0765A-21F3-47C6-87F9-AED4A588B26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A5F1E29-D81A-4802-888A-4513098221F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1CCC383-F21F-417A-B1F8-87E2F782B8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4282D-8B73-473B-B6D7-AAA39859985C}" type="datetimeFigureOut">
              <a:rPr lang="en-GB" smtClean="0"/>
              <a:t>12/06/2019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DA0E285-864D-4900-96EE-18CAF14C2B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C381FC1-1E7F-4AE8-A953-E95BA0B1D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2C11A-3509-4A12-BE00-70D47A1178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73881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C74A06-FF72-4198-8CE4-D9869918BB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4F8906C-B16E-4356-BD02-2E04926CC8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4282D-8B73-473B-B6D7-AAA39859985C}" type="datetimeFigureOut">
              <a:rPr lang="en-GB" smtClean="0"/>
              <a:t>12/06/2019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9E007B0-B576-4F49-A1BC-01212DF2AE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DCD3908-31B4-4DA6-8E62-011FD9B5DD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2C11A-3509-4A12-BE00-70D47A1178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38301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F161D76-38EC-468A-8E80-CB1F8D4006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4282D-8B73-473B-B6D7-AAA39859985C}" type="datetimeFigureOut">
              <a:rPr lang="en-GB" smtClean="0"/>
              <a:t>12/06/2019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4C82798-742C-4488-875A-037AA493FE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BAB5236-8F55-4D3E-BAC0-B6553CC479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2C11A-3509-4A12-BE00-70D47A1178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17566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0D4BFC-3B77-46B6-823A-2B474C94B5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6C96B4-C5EC-4578-85CE-989C5898A4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993EC53-8337-4109-9B5D-30B8F94D5A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73D8154-83CE-47E9-9071-59FB823E36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4282D-8B73-473B-B6D7-AAA39859985C}" type="datetimeFigureOut">
              <a:rPr lang="en-GB" smtClean="0"/>
              <a:t>12/06/2019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2C9DF0A-95AB-4A92-ACA3-2C191F4D4A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B2417C1-3A66-46EC-9CAE-61D853615B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2C11A-3509-4A12-BE00-70D47A1178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7500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FD2D10-2651-4150-A8AB-C765CE7469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6C72D8F-BD18-4787-A518-92119B68197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CB62BE3-5571-43B0-A024-9B9F4CD667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CEE9182-26DA-4FCF-9D92-6D633E0778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4282D-8B73-473B-B6D7-AAA39859985C}" type="datetimeFigureOut">
              <a:rPr lang="en-GB" smtClean="0"/>
              <a:t>12/06/2019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EFC4B6D-DD28-4D8B-BF17-EFF2AF775A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6D96628-A889-4590-9D65-FF4B115900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2C11A-3509-4A12-BE00-70D47A1178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68200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071B1FC-D45B-4327-944F-2FEB8443D4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C2566B-52D1-497D-9CDE-B3BAE7F770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B9D70E-91DA-4079-87C9-DCA2AD3BF95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94282D-8B73-473B-B6D7-AAA39859985C}" type="datetimeFigureOut">
              <a:rPr lang="en-GB" smtClean="0"/>
              <a:t>12/06/2019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479396-3F90-40F4-97DF-D3C35D3362D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CF6808-1F70-4F7B-9326-BC0690FF987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32C11A-3509-4A12-BE00-70D47A1178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60228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://www.freeimageslive.co.uk/free_stock_image/smokecloudjpg" TargetMode="External"/><Relationship Id="rId3" Type="http://schemas.openxmlformats.org/officeDocument/2006/relationships/hyperlink" Target="http://owsblog.blogspot.com/2012_10_01_archive.html" TargetMode="External"/><Relationship Id="rId7" Type="http://schemas.openxmlformats.org/officeDocument/2006/relationships/image" Target="../media/image6.jpg"/><Relationship Id="rId12" Type="http://schemas.openxmlformats.org/officeDocument/2006/relationships/image" Target="../media/image1.pn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9.png"/><Relationship Id="rId5" Type="http://schemas.openxmlformats.org/officeDocument/2006/relationships/hyperlink" Target="http://wikitravel.org/en/Wikitravel:Common_map_symbols" TargetMode="External"/><Relationship Id="rId10" Type="http://schemas.openxmlformats.org/officeDocument/2006/relationships/image" Target="../media/image8.svg"/><Relationship Id="rId4" Type="http://schemas.openxmlformats.org/officeDocument/2006/relationships/image" Target="../media/image4.png"/><Relationship Id="rId9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oogle Shape;94;p13">
            <a:extLst>
              <a:ext uri="{FF2B5EF4-FFF2-40B4-BE49-F238E27FC236}">
                <a16:creationId xmlns:a16="http://schemas.microsoft.com/office/drawing/2014/main" id="{404F19DB-8818-4BF8-A9AD-12484CE78F27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365447" y="272886"/>
            <a:ext cx="3815300" cy="1252548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itle 3">
            <a:extLst>
              <a:ext uri="{FF2B5EF4-FFF2-40B4-BE49-F238E27FC236}">
                <a16:creationId xmlns:a16="http://schemas.microsoft.com/office/drawing/2014/main" id="{01C6A0F4-06A0-433B-97C5-D4B5273D23BF}"/>
              </a:ext>
            </a:extLst>
          </p:cNvPr>
          <p:cNvSpPr txBox="1">
            <a:spLocks/>
          </p:cNvSpPr>
          <p:nvPr/>
        </p:nvSpPr>
        <p:spPr>
          <a:xfrm>
            <a:off x="1684421" y="1041400"/>
            <a:ext cx="9144000" cy="2387600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dirty="0">
                <a:solidFill>
                  <a:schemeClr val="accent1">
                    <a:lumMod val="50000"/>
                  </a:schemeClr>
                </a:solidFill>
              </a:rPr>
              <a:t>Anomaly Detection in Test Fields </a:t>
            </a:r>
          </a:p>
        </p:txBody>
      </p:sp>
      <p:sp>
        <p:nvSpPr>
          <p:cNvPr id="6" name="Subtitle 4">
            <a:extLst>
              <a:ext uri="{FF2B5EF4-FFF2-40B4-BE49-F238E27FC236}">
                <a16:creationId xmlns:a16="http://schemas.microsoft.com/office/drawing/2014/main" id="{EAD63021-60EA-4173-8B84-63DF2F49705E}"/>
              </a:ext>
            </a:extLst>
          </p:cNvPr>
          <p:cNvSpPr txBox="1">
            <a:spLocks/>
          </p:cNvSpPr>
          <p:nvPr/>
        </p:nvSpPr>
        <p:spPr>
          <a:xfrm>
            <a:off x="1524000" y="3517260"/>
            <a:ext cx="9144000" cy="1655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err="1">
                <a:solidFill>
                  <a:schemeClr val="accent1">
                    <a:lumMod val="50000"/>
                  </a:schemeClr>
                </a:solidFill>
              </a:rPr>
              <a:t>Sandipan</a:t>
            </a:r>
            <a:r>
              <a:rPr lang="en-GB" dirty="0">
                <a:solidFill>
                  <a:schemeClr val="accent1">
                    <a:lumMod val="50000"/>
                  </a:schemeClr>
                </a:solidFill>
              </a:rPr>
              <a:t> Roy, Margaret Duff, </a:t>
            </a:r>
            <a:r>
              <a:rPr lang="en-GB" dirty="0" err="1">
                <a:solidFill>
                  <a:schemeClr val="accent1">
                    <a:lumMod val="50000"/>
                  </a:schemeClr>
                </a:solidFill>
              </a:rPr>
              <a:t>Lizhi</a:t>
            </a:r>
            <a:r>
              <a:rPr lang="en-GB" dirty="0">
                <a:solidFill>
                  <a:schemeClr val="accent1">
                    <a:lumMod val="50000"/>
                  </a:schemeClr>
                </a:solidFill>
              </a:rPr>
              <a:t> Zhang, Clarice Poon, Matthew Nunes, Georg Seewald (AVL), Corinna </a:t>
            </a:r>
            <a:r>
              <a:rPr lang="en-GB" dirty="0" err="1">
                <a:solidFill>
                  <a:schemeClr val="accent1">
                    <a:lumMod val="50000"/>
                  </a:schemeClr>
                </a:solidFill>
              </a:rPr>
              <a:t>Kindhofer</a:t>
            </a:r>
            <a:r>
              <a:rPr lang="en-GB" dirty="0">
                <a:solidFill>
                  <a:schemeClr val="accent1">
                    <a:lumMod val="50000"/>
                  </a:schemeClr>
                </a:solidFill>
              </a:rPr>
              <a:t> (AVL)</a:t>
            </a:r>
          </a:p>
          <a:p>
            <a:r>
              <a:rPr lang="en-GB" dirty="0">
                <a:solidFill>
                  <a:schemeClr val="accent1">
                    <a:lumMod val="50000"/>
                  </a:schemeClr>
                </a:solidFill>
              </a:rPr>
              <a:t>ITT10, June 2019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904C760-7CB9-458A-AAD0-62A8FF7F895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29109" y="125259"/>
            <a:ext cx="3267075" cy="1400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3004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>
            <a:extLst>
              <a:ext uri="{FF2B5EF4-FFF2-40B4-BE49-F238E27FC236}">
                <a16:creationId xmlns:a16="http://schemas.microsoft.com/office/drawing/2014/main" id="{CC86AA62-3DD1-40C9-A120-B93CF690CE5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 flipH="1">
            <a:off x="859999" y="927108"/>
            <a:ext cx="2920149" cy="1885950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42D10EB5-E7CB-47D1-A58C-B13B5A93C9C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5"/>
              </a:ext>
            </a:extLst>
          </a:blip>
          <a:stretch>
            <a:fillRect/>
          </a:stretch>
        </p:blipFill>
        <p:spPr>
          <a:xfrm flipH="1">
            <a:off x="1208964" y="4174413"/>
            <a:ext cx="2222218" cy="1756479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55D243A9-5E19-4F1F-89FB-5B686CE4E37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320470" y="2090737"/>
            <a:ext cx="3381375" cy="2676525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7A6DD75B-F641-4FA3-8074-DE9945F1248A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8"/>
              </a:ext>
            </a:extLst>
          </a:blip>
          <a:stretch>
            <a:fillRect/>
          </a:stretch>
        </p:blipFill>
        <p:spPr>
          <a:xfrm>
            <a:off x="7422039" y="2394408"/>
            <a:ext cx="2292808" cy="1530449"/>
          </a:xfrm>
          <a:prstGeom prst="rect">
            <a:avLst/>
          </a:prstGeom>
        </p:spPr>
      </p:pic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691B6B82-933B-4FAC-8401-F2DD31DC09CF}"/>
              </a:ext>
            </a:extLst>
          </p:cNvPr>
          <p:cNvCxnSpPr>
            <a:cxnSpLocks/>
            <a:stCxn id="12" idx="1"/>
          </p:cNvCxnSpPr>
          <p:nvPr/>
        </p:nvCxnSpPr>
        <p:spPr>
          <a:xfrm>
            <a:off x="3780148" y="1870083"/>
            <a:ext cx="989815" cy="52432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7EA321DC-BFC2-4989-AEF3-84EE2FD6078E}"/>
              </a:ext>
            </a:extLst>
          </p:cNvPr>
          <p:cNvCxnSpPr/>
          <p:nvPr/>
        </p:nvCxnSpPr>
        <p:spPr>
          <a:xfrm flipV="1">
            <a:off x="3384223" y="3930977"/>
            <a:ext cx="1008668" cy="64102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6" name="Graphic 25" descr="Statistics">
            <a:extLst>
              <a:ext uri="{FF2B5EF4-FFF2-40B4-BE49-F238E27FC236}">
                <a16:creationId xmlns:a16="http://schemas.microsoft.com/office/drawing/2014/main" id="{96F9D0B9-D20B-4D50-BFC5-C1A1F0F48E18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4191786" y="1302556"/>
            <a:ext cx="914400" cy="914400"/>
          </a:xfrm>
          <a:prstGeom prst="rect">
            <a:avLst/>
          </a:prstGeom>
        </p:spPr>
      </p:pic>
      <p:pic>
        <p:nvPicPr>
          <p:cNvPr id="27" name="Graphic 26" descr="Statistics">
            <a:extLst>
              <a:ext uri="{FF2B5EF4-FFF2-40B4-BE49-F238E27FC236}">
                <a16:creationId xmlns:a16="http://schemas.microsoft.com/office/drawing/2014/main" id="{0B014A78-9D23-453B-90EC-E95B366C0993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3817855" y="4174413"/>
            <a:ext cx="914400" cy="914400"/>
          </a:xfrm>
          <a:prstGeom prst="rect">
            <a:avLst/>
          </a:prstGeom>
        </p:spPr>
      </p:pic>
      <p:pic>
        <p:nvPicPr>
          <p:cNvPr id="28" name="Graphic 27" descr="Statistics">
            <a:extLst>
              <a:ext uri="{FF2B5EF4-FFF2-40B4-BE49-F238E27FC236}">
                <a16:creationId xmlns:a16="http://schemas.microsoft.com/office/drawing/2014/main" id="{3DD85D0A-1687-4F01-BA3E-448633842D36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10177806" y="1217845"/>
            <a:ext cx="914400" cy="914400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B89C9577-0722-452B-941F-8262802CDE83}"/>
                  </a:ext>
                </a:extLst>
              </p:cNvPr>
              <p:cNvSpPr txBox="1"/>
              <p:nvPr/>
            </p:nvSpPr>
            <p:spPr>
              <a:xfrm>
                <a:off x="9957621" y="2394408"/>
                <a:ext cx="1691586" cy="159883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285750" indent="-285750"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r>
                      <a:rPr lang="en-GB" sz="2400" i="1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𝐶</m:t>
                    </m:r>
                    <m:sSub>
                      <m:sSubPr>
                        <m:ctrlPr>
                          <a:rPr lang="en-GB" sz="2400" i="1" dirty="0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2400" i="1" dirty="0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𝑂</m:t>
                        </m:r>
                      </m:e>
                      <m:sub>
                        <m:r>
                          <a:rPr lang="en-GB" sz="2400" i="1" dirty="0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endParaRPr lang="en-GB" sz="2400" dirty="0">
                  <a:solidFill>
                    <a:schemeClr val="accent1">
                      <a:lumMod val="50000"/>
                    </a:schemeClr>
                  </a:solidFill>
                </a:endParaRP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r>
                      <a:rPr lang="en-GB" sz="2400" i="1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𝐶𝑂</m:t>
                    </m:r>
                  </m:oMath>
                </a14:m>
                <a:endParaRPr lang="en-GB" sz="2400" dirty="0">
                  <a:solidFill>
                    <a:schemeClr val="accent1">
                      <a:lumMod val="50000"/>
                    </a:schemeClr>
                  </a:solidFill>
                </a:endParaRP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GB" sz="2400" dirty="0">
                    <a:solidFill>
                      <a:schemeClr val="accent1">
                        <a:lumMod val="50000"/>
                      </a:schemeClr>
                    </a:solidFill>
                  </a:rPr>
                  <a:t>THC 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2400" i="1" dirty="0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2400" i="1" dirty="0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b>
                        <m:r>
                          <a:rPr lang="en-GB" sz="2400" i="1" dirty="0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sub>
                    </m:sSub>
                    <m:sSub>
                      <m:sSubPr>
                        <m:ctrlPr>
                          <a:rPr lang="en-GB" sz="2400" i="1" dirty="0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2400" i="1" dirty="0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𝐻</m:t>
                        </m:r>
                      </m:e>
                      <m:sub>
                        <m:r>
                          <a:rPr lang="en-GB" sz="2400" i="1" dirty="0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𝑦</m:t>
                        </m:r>
                      </m:sub>
                    </m:sSub>
                  </m:oMath>
                </a14:m>
                <a:r>
                  <a:rPr lang="en-GB" sz="2400" dirty="0">
                    <a:solidFill>
                      <a:schemeClr val="accent1">
                        <a:lumMod val="50000"/>
                      </a:schemeClr>
                    </a:solidFill>
                  </a:rPr>
                  <a:t>)</a:t>
                </a:r>
              </a:p>
            </p:txBody>
          </p:sp>
        </mc:Choice>
        <mc:Fallback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B89C9577-0722-452B-941F-8262802CDE8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57621" y="2394408"/>
                <a:ext cx="1691586" cy="1598836"/>
              </a:xfrm>
              <a:prstGeom prst="rect">
                <a:avLst/>
              </a:prstGeom>
              <a:blipFill>
                <a:blip r:embed="rId11"/>
                <a:stretch>
                  <a:fillRect l="-4676" t="-1908" b="-648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0" name="Google Shape;90;p13">
            <a:extLst>
              <a:ext uri="{FF2B5EF4-FFF2-40B4-BE49-F238E27FC236}">
                <a16:creationId xmlns:a16="http://schemas.microsoft.com/office/drawing/2014/main" id="{7CF12F07-2EE9-408A-9B22-02E081043242}"/>
              </a:ext>
            </a:extLst>
          </p:cNvPr>
          <p:cNvGrpSpPr/>
          <p:nvPr/>
        </p:nvGrpSpPr>
        <p:grpSpPr>
          <a:xfrm>
            <a:off x="365582" y="131053"/>
            <a:ext cx="11673038" cy="6595893"/>
            <a:chOff x="397042" y="67986"/>
            <a:chExt cx="11673038" cy="6595893"/>
          </a:xfrm>
        </p:grpSpPr>
        <p:grpSp>
          <p:nvGrpSpPr>
            <p:cNvPr id="31" name="Google Shape;91;p13">
              <a:extLst>
                <a:ext uri="{FF2B5EF4-FFF2-40B4-BE49-F238E27FC236}">
                  <a16:creationId xmlns:a16="http://schemas.microsoft.com/office/drawing/2014/main" id="{B76FD945-3BB6-411F-886A-7AF1E49F5BA2}"/>
                </a:ext>
              </a:extLst>
            </p:cNvPr>
            <p:cNvGrpSpPr/>
            <p:nvPr/>
          </p:nvGrpSpPr>
          <p:grpSpPr>
            <a:xfrm>
              <a:off x="397042" y="6087981"/>
              <a:ext cx="11321716" cy="575898"/>
              <a:chOff x="397042" y="6087981"/>
              <a:chExt cx="11321716" cy="575898"/>
            </a:xfrm>
          </p:grpSpPr>
          <p:cxnSp>
            <p:nvCxnSpPr>
              <p:cNvPr id="33" name="Google Shape;92;p13">
                <a:extLst>
                  <a:ext uri="{FF2B5EF4-FFF2-40B4-BE49-F238E27FC236}">
                    <a16:creationId xmlns:a16="http://schemas.microsoft.com/office/drawing/2014/main" id="{74E4CD0B-201C-4330-B2A8-2CBC7C20105E}"/>
                  </a:ext>
                </a:extLst>
              </p:cNvPr>
              <p:cNvCxnSpPr/>
              <p:nvPr/>
            </p:nvCxnSpPr>
            <p:spPr>
              <a:xfrm rot="10800000" flipH="1">
                <a:off x="397042" y="6087981"/>
                <a:ext cx="11321716" cy="12032"/>
              </a:xfrm>
              <a:prstGeom prst="straightConnector1">
                <a:avLst/>
              </a:prstGeom>
              <a:noFill/>
              <a:ln w="12700" cap="flat" cmpd="sng">
                <a:solidFill>
                  <a:srgbClr val="1E4E79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</p:cxnSp>
          <p:sp>
            <p:nvSpPr>
              <p:cNvPr id="34" name="Google Shape;93;p13">
                <a:extLst>
                  <a:ext uri="{FF2B5EF4-FFF2-40B4-BE49-F238E27FC236}">
                    <a16:creationId xmlns:a16="http://schemas.microsoft.com/office/drawing/2014/main" id="{425E5456-C351-4DF7-B1CB-0C45E21338F0}"/>
                  </a:ext>
                </a:extLst>
              </p:cNvPr>
              <p:cNvSpPr txBox="1"/>
              <p:nvPr/>
            </p:nvSpPr>
            <p:spPr>
              <a:xfrm>
                <a:off x="397042" y="6294547"/>
                <a:ext cx="11321716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algn="ctr"/>
                <a:r>
                  <a:rPr lang="en-GB" dirty="0">
                    <a:solidFill>
                      <a:schemeClr val="accent1">
                        <a:lumMod val="50000"/>
                      </a:schemeClr>
                    </a:solidFill>
                  </a:rPr>
                  <a:t>Anomaly Detection in Test Fields </a:t>
                </a:r>
                <a:r>
                  <a:rPr lang="en-GB" sz="1800" dirty="0">
                    <a:solidFill>
                      <a:schemeClr val="accent1">
                        <a:lumMod val="50000"/>
                      </a:schemeClr>
                    </a:solidFill>
                    <a:latin typeface="Calibri"/>
                    <a:ea typeface="Calibri"/>
                    <a:cs typeface="Calibri"/>
                    <a:sym typeface="Calibri"/>
                  </a:rPr>
                  <a:t>|  ITT10  |  June 2019</a:t>
                </a:r>
                <a:endParaRPr sz="1800" dirty="0">
                  <a:solidFill>
                    <a:schemeClr val="accent1">
                      <a:lumMod val="50000"/>
                    </a:schemeClr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pic>
          <p:nvPicPr>
            <p:cNvPr id="32" name="Google Shape;94;p13">
              <a:extLst>
                <a:ext uri="{FF2B5EF4-FFF2-40B4-BE49-F238E27FC236}">
                  <a16:creationId xmlns:a16="http://schemas.microsoft.com/office/drawing/2014/main" id="{EA953098-FD02-42FB-832A-B3EF6F6A3E2C}"/>
                </a:ext>
              </a:extLst>
            </p:cNvPr>
            <p:cNvPicPr preferRelativeResize="0"/>
            <p:nvPr/>
          </p:nvPicPr>
          <p:blipFill rotWithShape="1">
            <a:blip r:embed="rId12">
              <a:alphaModFix/>
            </a:blip>
            <a:srcRect/>
            <a:stretch/>
          </p:blipFill>
          <p:spPr>
            <a:xfrm>
              <a:off x="9517380" y="67986"/>
              <a:ext cx="2552700" cy="786085"/>
            </a:xfrm>
            <a:prstGeom prst="rect">
              <a:avLst/>
            </a:prstGeom>
            <a:noFill/>
            <a:ln>
              <a:noFill/>
            </a:ln>
          </p:spPr>
        </p:pic>
      </p:grpSp>
    </p:spTree>
    <p:extLst>
      <p:ext uri="{BB962C8B-B14F-4D97-AF65-F5344CB8AC3E}">
        <p14:creationId xmlns:p14="http://schemas.microsoft.com/office/powerpoint/2010/main" val="1426985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oogle Shape;90;p13">
            <a:extLst>
              <a:ext uri="{FF2B5EF4-FFF2-40B4-BE49-F238E27FC236}">
                <a16:creationId xmlns:a16="http://schemas.microsoft.com/office/drawing/2014/main" id="{E2A5B280-E90E-43D5-9F57-E9997FC24A1C}"/>
              </a:ext>
            </a:extLst>
          </p:cNvPr>
          <p:cNvGrpSpPr/>
          <p:nvPr/>
        </p:nvGrpSpPr>
        <p:grpSpPr>
          <a:xfrm>
            <a:off x="365582" y="131053"/>
            <a:ext cx="11673038" cy="6595893"/>
            <a:chOff x="397042" y="67986"/>
            <a:chExt cx="11673038" cy="6595893"/>
          </a:xfrm>
        </p:grpSpPr>
        <p:grpSp>
          <p:nvGrpSpPr>
            <p:cNvPr id="6" name="Google Shape;91;p13">
              <a:extLst>
                <a:ext uri="{FF2B5EF4-FFF2-40B4-BE49-F238E27FC236}">
                  <a16:creationId xmlns:a16="http://schemas.microsoft.com/office/drawing/2014/main" id="{76223235-C70D-4CD7-AA0C-DD20457D1FD4}"/>
                </a:ext>
              </a:extLst>
            </p:cNvPr>
            <p:cNvGrpSpPr/>
            <p:nvPr/>
          </p:nvGrpSpPr>
          <p:grpSpPr>
            <a:xfrm>
              <a:off x="397042" y="6087981"/>
              <a:ext cx="11321716" cy="575898"/>
              <a:chOff x="397042" y="6087981"/>
              <a:chExt cx="11321716" cy="575898"/>
            </a:xfrm>
          </p:grpSpPr>
          <p:cxnSp>
            <p:nvCxnSpPr>
              <p:cNvPr id="8" name="Google Shape;92;p13">
                <a:extLst>
                  <a:ext uri="{FF2B5EF4-FFF2-40B4-BE49-F238E27FC236}">
                    <a16:creationId xmlns:a16="http://schemas.microsoft.com/office/drawing/2014/main" id="{62FD9526-46B9-4EB7-8BD9-4841A9CAB670}"/>
                  </a:ext>
                </a:extLst>
              </p:cNvPr>
              <p:cNvCxnSpPr/>
              <p:nvPr/>
            </p:nvCxnSpPr>
            <p:spPr>
              <a:xfrm rot="10800000" flipH="1">
                <a:off x="397042" y="6087981"/>
                <a:ext cx="11321716" cy="12032"/>
              </a:xfrm>
              <a:prstGeom prst="straightConnector1">
                <a:avLst/>
              </a:prstGeom>
              <a:noFill/>
              <a:ln w="12700" cap="flat" cmpd="sng">
                <a:solidFill>
                  <a:srgbClr val="1E4E79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</p:cxnSp>
          <p:sp>
            <p:nvSpPr>
              <p:cNvPr id="9" name="Google Shape;93;p13">
                <a:extLst>
                  <a:ext uri="{FF2B5EF4-FFF2-40B4-BE49-F238E27FC236}">
                    <a16:creationId xmlns:a16="http://schemas.microsoft.com/office/drawing/2014/main" id="{6A8226ED-369E-49E9-8414-AE391BB9C317}"/>
                  </a:ext>
                </a:extLst>
              </p:cNvPr>
              <p:cNvSpPr txBox="1"/>
              <p:nvPr/>
            </p:nvSpPr>
            <p:spPr>
              <a:xfrm>
                <a:off x="397042" y="6294547"/>
                <a:ext cx="11321716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algn="ctr"/>
                <a:r>
                  <a:rPr lang="en-GB" dirty="0">
                    <a:solidFill>
                      <a:schemeClr val="accent1">
                        <a:lumMod val="50000"/>
                      </a:schemeClr>
                    </a:solidFill>
                  </a:rPr>
                  <a:t>Anomaly Detection in Test Fields </a:t>
                </a:r>
                <a:r>
                  <a:rPr lang="en-GB" sz="1800" dirty="0">
                    <a:solidFill>
                      <a:schemeClr val="accent1">
                        <a:lumMod val="50000"/>
                      </a:schemeClr>
                    </a:solidFill>
                    <a:latin typeface="Calibri"/>
                    <a:ea typeface="Calibri"/>
                    <a:cs typeface="Calibri"/>
                    <a:sym typeface="Calibri"/>
                  </a:rPr>
                  <a:t>|  ITT10  |  June 2019</a:t>
                </a:r>
                <a:endParaRPr sz="1800" dirty="0">
                  <a:solidFill>
                    <a:schemeClr val="accent1">
                      <a:lumMod val="50000"/>
                    </a:schemeClr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pic>
          <p:nvPicPr>
            <p:cNvPr id="7" name="Google Shape;94;p13">
              <a:extLst>
                <a:ext uri="{FF2B5EF4-FFF2-40B4-BE49-F238E27FC236}">
                  <a16:creationId xmlns:a16="http://schemas.microsoft.com/office/drawing/2014/main" id="{3FCAF1E1-B816-4D50-991A-6FE6AAFE4036}"/>
                </a:ext>
              </a:extLst>
            </p:cNvPr>
            <p:cNvPicPr preferRelativeResize="0"/>
            <p:nvPr/>
          </p:nvPicPr>
          <p:blipFill rotWithShape="1">
            <a:blip r:embed="rId2">
              <a:alphaModFix/>
            </a:blip>
            <a:srcRect/>
            <a:stretch/>
          </p:blipFill>
          <p:spPr>
            <a:xfrm>
              <a:off x="9517380" y="67986"/>
              <a:ext cx="2552700" cy="786085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10" name="Title 1">
            <a:extLst>
              <a:ext uri="{FF2B5EF4-FFF2-40B4-BE49-F238E27FC236}">
                <a16:creationId xmlns:a16="http://schemas.microsoft.com/office/drawing/2014/main" id="{B581A339-4215-4755-A3CB-78E73214BBB6}"/>
              </a:ext>
            </a:extLst>
          </p:cNvPr>
          <p:cNvSpPr txBox="1">
            <a:spLocks/>
          </p:cNvSpPr>
          <p:nvPr/>
        </p:nvSpPr>
        <p:spPr>
          <a:xfrm>
            <a:off x="286036" y="283391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dirty="0">
                <a:solidFill>
                  <a:schemeClr val="accent1">
                    <a:lumMod val="50000"/>
                  </a:schemeClr>
                </a:solidFill>
              </a:rPr>
              <a:t>The Data </a:t>
            </a:r>
          </a:p>
        </p:txBody>
      </p:sp>
      <p:graphicFrame>
        <p:nvGraphicFramePr>
          <p:cNvPr id="11" name="Chart 10">
            <a:extLst>
              <a:ext uri="{FF2B5EF4-FFF2-40B4-BE49-F238E27FC236}">
                <a16:creationId xmlns:a16="http://schemas.microsoft.com/office/drawing/2014/main" id="{6C63885F-C6F5-4406-9EC4-4383125F17D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2877200"/>
              </p:ext>
            </p:extLst>
          </p:nvPr>
        </p:nvGraphicFramePr>
        <p:xfrm>
          <a:off x="872845" y="1429844"/>
          <a:ext cx="5054178" cy="31358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2" name="TextBox 11">
            <a:extLst>
              <a:ext uri="{FF2B5EF4-FFF2-40B4-BE49-F238E27FC236}">
                <a16:creationId xmlns:a16="http://schemas.microsoft.com/office/drawing/2014/main" id="{6CFD80C1-439D-4EE1-9CA2-7014B52290EB}"/>
              </a:ext>
            </a:extLst>
          </p:cNvPr>
          <p:cNvSpPr txBox="1"/>
          <p:nvPr/>
        </p:nvSpPr>
        <p:spPr>
          <a:xfrm>
            <a:off x="1131216" y="4798243"/>
            <a:ext cx="668360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chemeClr val="accent1">
                    <a:lumMod val="50000"/>
                  </a:schemeClr>
                </a:solidFill>
              </a:rPr>
              <a:t>11 examples – 5 with problems , 6 without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chemeClr val="accent1">
                    <a:lumMod val="50000"/>
                  </a:schemeClr>
                </a:solidFill>
              </a:rPr>
              <a:t>180 control points for each sample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chemeClr val="accent1">
                    <a:lumMod val="50000"/>
                  </a:schemeClr>
                </a:solidFill>
              </a:rPr>
              <a:t>3 main measures and some more information 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9EEF45A7-E0C8-4F95-B70A-5A1225F7910D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2345" t="30090" r="7160" b="12241"/>
          <a:stretch/>
        </p:blipFill>
        <p:spPr>
          <a:xfrm>
            <a:off x="6096000" y="1972880"/>
            <a:ext cx="5718247" cy="20497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13588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F7FE59C3-C7F6-4601-ABA7-46AEDB4DE8E7}"/>
              </a:ext>
            </a:extLst>
          </p:cNvPr>
          <p:cNvSpPr txBox="1">
            <a:spLocks/>
          </p:cNvSpPr>
          <p:nvPr/>
        </p:nvSpPr>
        <p:spPr>
          <a:xfrm>
            <a:off x="286036" y="283391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dirty="0">
                <a:solidFill>
                  <a:schemeClr val="accent1">
                    <a:lumMod val="50000"/>
                  </a:schemeClr>
                </a:solidFill>
              </a:rPr>
              <a:t>The Master Plan (for now)</a:t>
            </a:r>
          </a:p>
        </p:txBody>
      </p:sp>
      <p:grpSp>
        <p:nvGrpSpPr>
          <p:cNvPr id="5" name="Google Shape;90;p13">
            <a:extLst>
              <a:ext uri="{FF2B5EF4-FFF2-40B4-BE49-F238E27FC236}">
                <a16:creationId xmlns:a16="http://schemas.microsoft.com/office/drawing/2014/main" id="{47C1787F-9A9D-4841-B721-89EEC2ABA922}"/>
              </a:ext>
            </a:extLst>
          </p:cNvPr>
          <p:cNvGrpSpPr/>
          <p:nvPr/>
        </p:nvGrpSpPr>
        <p:grpSpPr>
          <a:xfrm>
            <a:off x="365582" y="131053"/>
            <a:ext cx="11673038" cy="6595893"/>
            <a:chOff x="397042" y="67986"/>
            <a:chExt cx="11673038" cy="6595893"/>
          </a:xfrm>
        </p:grpSpPr>
        <p:grpSp>
          <p:nvGrpSpPr>
            <p:cNvPr id="6" name="Google Shape;91;p13">
              <a:extLst>
                <a:ext uri="{FF2B5EF4-FFF2-40B4-BE49-F238E27FC236}">
                  <a16:creationId xmlns:a16="http://schemas.microsoft.com/office/drawing/2014/main" id="{6F7C538D-D4C5-454A-B903-73B2E617D369}"/>
                </a:ext>
              </a:extLst>
            </p:cNvPr>
            <p:cNvGrpSpPr/>
            <p:nvPr/>
          </p:nvGrpSpPr>
          <p:grpSpPr>
            <a:xfrm>
              <a:off x="397042" y="6087981"/>
              <a:ext cx="11321716" cy="575898"/>
              <a:chOff x="397042" y="6087981"/>
              <a:chExt cx="11321716" cy="575898"/>
            </a:xfrm>
          </p:grpSpPr>
          <p:cxnSp>
            <p:nvCxnSpPr>
              <p:cNvPr id="8" name="Google Shape;92;p13">
                <a:extLst>
                  <a:ext uri="{FF2B5EF4-FFF2-40B4-BE49-F238E27FC236}">
                    <a16:creationId xmlns:a16="http://schemas.microsoft.com/office/drawing/2014/main" id="{19F23A6E-58A6-46C3-82A4-3A8B8E2850BF}"/>
                  </a:ext>
                </a:extLst>
              </p:cNvPr>
              <p:cNvCxnSpPr/>
              <p:nvPr/>
            </p:nvCxnSpPr>
            <p:spPr>
              <a:xfrm rot="10800000" flipH="1">
                <a:off x="397042" y="6087981"/>
                <a:ext cx="11321716" cy="12032"/>
              </a:xfrm>
              <a:prstGeom prst="straightConnector1">
                <a:avLst/>
              </a:prstGeom>
              <a:noFill/>
              <a:ln w="12700" cap="flat" cmpd="sng">
                <a:solidFill>
                  <a:srgbClr val="1E4E79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</p:cxnSp>
          <p:sp>
            <p:nvSpPr>
              <p:cNvPr id="9" name="Google Shape;93;p13">
                <a:extLst>
                  <a:ext uri="{FF2B5EF4-FFF2-40B4-BE49-F238E27FC236}">
                    <a16:creationId xmlns:a16="http://schemas.microsoft.com/office/drawing/2014/main" id="{F92E3A6A-2F27-47BE-A39C-0DE8B8800AF7}"/>
                  </a:ext>
                </a:extLst>
              </p:cNvPr>
              <p:cNvSpPr txBox="1"/>
              <p:nvPr/>
            </p:nvSpPr>
            <p:spPr>
              <a:xfrm>
                <a:off x="397042" y="6294547"/>
                <a:ext cx="11321716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algn="ctr"/>
                <a:r>
                  <a:rPr lang="en-GB" dirty="0">
                    <a:solidFill>
                      <a:schemeClr val="accent1">
                        <a:lumMod val="50000"/>
                      </a:schemeClr>
                    </a:solidFill>
                  </a:rPr>
                  <a:t>Anomaly Detection in Test Fields </a:t>
                </a:r>
                <a:r>
                  <a:rPr lang="en-GB" sz="1800" dirty="0">
                    <a:solidFill>
                      <a:schemeClr val="accent1">
                        <a:lumMod val="50000"/>
                      </a:schemeClr>
                    </a:solidFill>
                    <a:latin typeface="Calibri"/>
                    <a:ea typeface="Calibri"/>
                    <a:cs typeface="Calibri"/>
                    <a:sym typeface="Calibri"/>
                  </a:rPr>
                  <a:t>|  ITT10  |  June 2019</a:t>
                </a:r>
                <a:endParaRPr sz="1800" dirty="0">
                  <a:solidFill>
                    <a:schemeClr val="accent1">
                      <a:lumMod val="50000"/>
                    </a:schemeClr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pic>
          <p:nvPicPr>
            <p:cNvPr id="7" name="Google Shape;94;p13">
              <a:extLst>
                <a:ext uri="{FF2B5EF4-FFF2-40B4-BE49-F238E27FC236}">
                  <a16:creationId xmlns:a16="http://schemas.microsoft.com/office/drawing/2014/main" id="{0ADB9AC0-5E51-4CA6-9092-16E7EF5DCCBB}"/>
                </a:ext>
              </a:extLst>
            </p:cNvPr>
            <p:cNvPicPr preferRelativeResize="0"/>
            <p:nvPr/>
          </p:nvPicPr>
          <p:blipFill rotWithShape="1">
            <a:blip r:embed="rId2">
              <a:alphaModFix/>
            </a:blip>
            <a:srcRect/>
            <a:stretch/>
          </p:blipFill>
          <p:spPr>
            <a:xfrm>
              <a:off x="9517380" y="67986"/>
              <a:ext cx="2552700" cy="786085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10" name="TextBox 9">
            <a:extLst>
              <a:ext uri="{FF2B5EF4-FFF2-40B4-BE49-F238E27FC236}">
                <a16:creationId xmlns:a16="http://schemas.microsoft.com/office/drawing/2014/main" id="{0B5BD60E-E68C-42BB-AD92-645C4BD21CF7}"/>
              </a:ext>
            </a:extLst>
          </p:cNvPr>
          <p:cNvSpPr txBox="1"/>
          <p:nvPr/>
        </p:nvSpPr>
        <p:spPr>
          <a:xfrm>
            <a:off x="599094" y="1664976"/>
            <a:ext cx="10916239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GB" sz="2400" dirty="0">
                <a:solidFill>
                  <a:schemeClr val="accent1">
                    <a:lumMod val="50000"/>
                  </a:schemeClr>
                </a:solidFill>
              </a:rPr>
              <a:t>Inverting formula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chemeClr val="accent1">
                    <a:lumMod val="50000"/>
                  </a:schemeClr>
                </a:solidFill>
              </a:rPr>
              <a:t>Given data from 2 sensors and assuming a perfect ratio of air intake and output , recreate the data from the third sensor</a:t>
            </a:r>
          </a:p>
          <a:p>
            <a:pPr lvl="1"/>
            <a:endParaRPr lang="en-GB" sz="2400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n-GB" sz="2400" dirty="0">
                <a:solidFill>
                  <a:schemeClr val="accent1">
                    <a:lumMod val="50000"/>
                  </a:schemeClr>
                </a:solidFill>
              </a:rPr>
              <a:t>2. With labelled data train classifiers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chemeClr val="accent1">
                    <a:lumMod val="50000"/>
                  </a:schemeClr>
                </a:solidFill>
              </a:rPr>
              <a:t>E.g. Logistic regression, neural networks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chemeClr val="accent1">
                    <a:lumMod val="50000"/>
                  </a:schemeClr>
                </a:solidFill>
              </a:rPr>
              <a:t>Data augmentation if needed</a:t>
            </a:r>
          </a:p>
          <a:p>
            <a:pPr lvl="1"/>
            <a:endParaRPr lang="en-GB" sz="2400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n-GB" sz="2400" dirty="0">
                <a:solidFill>
                  <a:schemeClr val="accent1">
                    <a:lumMod val="50000"/>
                  </a:schemeClr>
                </a:solidFill>
              </a:rPr>
              <a:t>3. Looking for changes in distribution – Gaussian Mixture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chemeClr val="accent1">
                    <a:lumMod val="50000"/>
                  </a:schemeClr>
                </a:solidFill>
              </a:rPr>
              <a:t>Treat results as sampling from some unknown distribution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chemeClr val="accent1">
                    <a:lumMod val="50000"/>
                  </a:schemeClr>
                </a:solidFill>
              </a:rPr>
              <a:t>Look for evidence of changes in distribution </a:t>
            </a:r>
          </a:p>
        </p:txBody>
      </p:sp>
      <p:pic>
        <p:nvPicPr>
          <p:cNvPr id="1026" name="Picture 2" descr="Image result for gaussian distribution hypothesis testing">
            <a:extLst>
              <a:ext uri="{FF2B5EF4-FFF2-40B4-BE49-F238E27FC236}">
                <a16:creationId xmlns:a16="http://schemas.microsoft.com/office/drawing/2014/main" id="{809A243C-B01F-4D37-A5A2-F9F903BC646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67674" y="4461776"/>
            <a:ext cx="2481171" cy="17275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29EA1E3A-8D77-4490-A155-3F6289A8373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358176" y="2675152"/>
            <a:ext cx="2300166" cy="15043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58191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80</TotalTime>
  <Words>182</Words>
  <Application>Microsoft Office PowerPoint</Application>
  <PresentationFormat>Widescreen</PresentationFormat>
  <Paragraphs>27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Cambria Math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Margaret Duff</dc:creator>
  <cp:lastModifiedBy>Margaret Duff</cp:lastModifiedBy>
  <cp:revision>8</cp:revision>
  <dcterms:created xsi:type="dcterms:W3CDTF">2019-06-12T07:54:04Z</dcterms:created>
  <dcterms:modified xsi:type="dcterms:W3CDTF">2019-06-12T09:14:21Z</dcterms:modified>
</cp:coreProperties>
</file>